
<file path=[Content_Types].xml><?xml version="1.0" encoding="utf-8"?>
<Types xmlns="http://schemas.openxmlformats.org/package/2006/content-types">
  <Override PartName="/customXml/itemProps3.xml" ContentType="application/vnd.openxmlformats-officedocument.customXmlProperties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metadata" ContentType="application/binary"/>
  <Default Extension="svg" ContentType="image/svg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ustom.xml" ContentType="application/vnd.openxmlformats-officedocument.custom-properties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5" r:id="rId4"/>
  </p:sldMasterIdLst>
  <p:notesMasterIdLst>
    <p:notesMasterId r:id="rId22"/>
  </p:notesMasterIdLst>
  <p:sldIdLst>
    <p:sldId id="441" r:id="rId5"/>
    <p:sldId id="442" r:id="rId6"/>
    <p:sldId id="343" r:id="rId7"/>
    <p:sldId id="443" r:id="rId8"/>
    <p:sldId id="444" r:id="rId9"/>
    <p:sldId id="445" r:id="rId10"/>
    <p:sldId id="380" r:id="rId11"/>
    <p:sldId id="547" r:id="rId12"/>
    <p:sldId id="548" r:id="rId13"/>
    <p:sldId id="549" r:id="rId14"/>
    <p:sldId id="546" r:id="rId15"/>
    <p:sldId id="545" r:id="rId16"/>
    <p:sldId id="551" r:id="rId17"/>
    <p:sldId id="552" r:id="rId18"/>
    <p:sldId id="550" r:id="rId19"/>
    <p:sldId id="542" r:id="rId20"/>
    <p:sldId id="348" r:id="rId21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540" userDrawn="1">
          <p15:clr>
            <a:srgbClr val="A4A3A4"/>
          </p15:clr>
        </p15:guide>
        <p15:guide id="2" pos="144" userDrawn="1">
          <p15:clr>
            <a:srgbClr val="A4A3A4"/>
          </p15:clr>
        </p15:guide>
        <p15:guide id="3" orient="horz" pos="1620" userDrawn="1">
          <p15:clr>
            <a:srgbClr val="A4A3A4"/>
          </p15:clr>
        </p15:guide>
        <p15:guide id="4" orient="horz" pos="660" userDrawn="1">
          <p15:clr>
            <a:srgbClr val="A4A3A4"/>
          </p15:clr>
        </p15:guide>
      </p15:sldGuideLst>
    </p:ext>
    <p:ext uri="http://customooxmlschemas.google.com/">
      <go:slidesCustomData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xmlns="" r:id="rId47" roundtripDataSignature="AMtx7miWNY2LB4ETJwrL8F0N+EK9hEhqU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0000FF"/>
    <a:srgbClr val="FFB757"/>
    <a:srgbClr val="FFC475"/>
    <a:srgbClr val="FFB44F"/>
    <a:srgbClr val="FFC679"/>
    <a:srgbClr val="FFCD8B"/>
    <a:srgbClr val="FFC981"/>
    <a:srgbClr val="FFD9A7"/>
    <a:srgbClr val="223366"/>
    <a:srgbClr val="213163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7CF0A4E-B50B-B909-18EF-E10A8B3344BA}" v="932" dt="2024-04-11T10:20:26.21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2965" autoAdjust="0"/>
  </p:normalViewPr>
  <p:slideViewPr>
    <p:cSldViewPr snapToGrid="0">
      <p:cViewPr varScale="1">
        <p:scale>
          <a:sx n="90" d="100"/>
          <a:sy n="90" d="100"/>
        </p:scale>
        <p:origin x="-816" y="-102"/>
      </p:cViewPr>
      <p:guideLst>
        <p:guide orient="horz" pos="540"/>
        <p:guide orient="horz" pos="1620"/>
        <p:guide orient="horz" pos="660"/>
        <p:guide pos="14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51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47" Type="http://customschemas.google.com/relationships/presentationmetadata" Target="metadata"/><Relationship Id="rId50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49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52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4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xmlns="" val="293080257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b="1" dirty="0">
              <a:latin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023E65BA-FB28-47C4-A217-44F00343302E}" type="slidenum">
              <a:rPr lang="en-US" sz="1400" b="0" strike="noStrike" spc="-1">
                <a:latin typeface="Times New Roman"/>
              </a:rPr>
              <a:pPr algn="r"/>
              <a:t>1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7369362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8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158750" indent="0">
              <a:lnSpc>
                <a:spcPct val="100000"/>
              </a:lnSpc>
              <a:spcBef>
                <a:spcPts val="600"/>
              </a:spcBef>
              <a:buNone/>
              <a:tabLst>
                <a:tab pos="0" algn="l"/>
              </a:tabLst>
            </a:pPr>
            <a:endParaRPr lang="en-US" sz="2800" b="0" strike="noStrike" dirty="0">
              <a:latin typeface="Arial"/>
            </a:endParaRPr>
          </a:p>
        </p:txBody>
      </p:sp>
      <p:sp>
        <p:nvSpPr>
          <p:cNvPr id="381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E9D2A155-03D1-406C-89CB-ED7F9F0CCA44}" type="slidenum">
              <a:rPr lang="en-IN" sz="1200" b="0" strike="noStrike" spc="-1">
                <a:latin typeface="Times New Roman"/>
              </a:rPr>
              <a:pPr algn="r">
                <a:lnSpc>
                  <a:spcPct val="100000"/>
                </a:lnSpc>
              </a:pPr>
              <a:t>10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0892850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8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158750" indent="0">
              <a:lnSpc>
                <a:spcPct val="100000"/>
              </a:lnSpc>
              <a:spcBef>
                <a:spcPts val="600"/>
              </a:spcBef>
              <a:buNone/>
              <a:tabLst>
                <a:tab pos="0" algn="l"/>
              </a:tabLst>
            </a:pPr>
            <a:endParaRPr lang="en-US" sz="2800" b="0" strike="noStrike" dirty="0">
              <a:latin typeface="Arial"/>
            </a:endParaRPr>
          </a:p>
        </p:txBody>
      </p:sp>
      <p:sp>
        <p:nvSpPr>
          <p:cNvPr id="381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E9D2A155-03D1-406C-89CB-ED7F9F0CCA44}" type="slidenum">
              <a:rPr lang="en-IN" sz="1200" b="0" strike="noStrike" spc="-1">
                <a:latin typeface="Times New Roman"/>
              </a:rPr>
              <a:pPr algn="r">
                <a:lnSpc>
                  <a:spcPct val="100000"/>
                </a:lnSpc>
              </a:pPr>
              <a:t>11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7309539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8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158750" indent="0">
              <a:lnSpc>
                <a:spcPct val="100000"/>
              </a:lnSpc>
              <a:spcBef>
                <a:spcPts val="600"/>
              </a:spcBef>
              <a:buNone/>
              <a:tabLst>
                <a:tab pos="0" algn="l"/>
              </a:tabLst>
            </a:pPr>
            <a:endParaRPr lang="en-US" sz="2800" b="0" strike="noStrike" dirty="0">
              <a:latin typeface="Arial"/>
            </a:endParaRPr>
          </a:p>
        </p:txBody>
      </p:sp>
      <p:sp>
        <p:nvSpPr>
          <p:cNvPr id="381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E9D2A155-03D1-406C-89CB-ED7F9F0CCA44}" type="slidenum">
              <a:rPr lang="en-IN" sz="1200" b="0" strike="noStrike" spc="-1">
                <a:latin typeface="Times New Roman"/>
              </a:rPr>
              <a:pPr algn="r">
                <a:lnSpc>
                  <a:spcPct val="100000"/>
                </a:lnSpc>
              </a:pPr>
              <a:t>12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0062981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8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158750" indent="0">
              <a:lnSpc>
                <a:spcPct val="100000"/>
              </a:lnSpc>
              <a:spcBef>
                <a:spcPts val="600"/>
              </a:spcBef>
              <a:buNone/>
              <a:tabLst>
                <a:tab pos="0" algn="l"/>
              </a:tabLst>
            </a:pPr>
            <a:endParaRPr lang="en-US" sz="2800" b="0" strike="noStrike" dirty="0">
              <a:latin typeface="Arial"/>
            </a:endParaRPr>
          </a:p>
        </p:txBody>
      </p:sp>
      <p:sp>
        <p:nvSpPr>
          <p:cNvPr id="381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E9D2A155-03D1-406C-89CB-ED7F9F0CCA44}" type="slidenum">
              <a:rPr lang="en-IN" sz="1200" b="0" strike="noStrike" spc="-1">
                <a:latin typeface="Times New Roman"/>
              </a:rPr>
              <a:pPr algn="r">
                <a:lnSpc>
                  <a:spcPct val="100000"/>
                </a:lnSpc>
              </a:pPr>
              <a:t>13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9445417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8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158750" indent="0">
              <a:lnSpc>
                <a:spcPct val="100000"/>
              </a:lnSpc>
              <a:spcBef>
                <a:spcPts val="600"/>
              </a:spcBef>
              <a:buNone/>
              <a:tabLst>
                <a:tab pos="0" algn="l"/>
              </a:tabLst>
            </a:pPr>
            <a:endParaRPr lang="en-US" sz="2800" b="0" strike="noStrike" dirty="0">
              <a:latin typeface="Arial"/>
            </a:endParaRPr>
          </a:p>
        </p:txBody>
      </p:sp>
      <p:sp>
        <p:nvSpPr>
          <p:cNvPr id="381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E9D2A155-03D1-406C-89CB-ED7F9F0CCA44}" type="slidenum">
              <a:rPr lang="en-IN" sz="1200" b="0" strike="noStrike" spc="-1">
                <a:latin typeface="Times New Roman"/>
              </a:rPr>
              <a:pPr algn="r">
                <a:lnSpc>
                  <a:spcPct val="100000"/>
                </a:lnSpc>
              </a:pPr>
              <a:t>14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7320449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8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158750" indent="0">
              <a:lnSpc>
                <a:spcPct val="100000"/>
              </a:lnSpc>
              <a:spcBef>
                <a:spcPts val="600"/>
              </a:spcBef>
              <a:buNone/>
              <a:tabLst>
                <a:tab pos="0" algn="l"/>
              </a:tabLst>
            </a:pPr>
            <a:endParaRPr lang="en-US" sz="2800" b="0" strike="noStrike" dirty="0">
              <a:latin typeface="Arial"/>
            </a:endParaRPr>
          </a:p>
        </p:txBody>
      </p:sp>
      <p:sp>
        <p:nvSpPr>
          <p:cNvPr id="381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E9D2A155-03D1-406C-89CB-ED7F9F0CCA44}" type="slidenum">
              <a:rPr lang="en-IN" sz="1200" b="0" strike="noStrike" spc="-1">
                <a:latin typeface="Times New Roman"/>
              </a:rPr>
              <a:pPr algn="r">
                <a:lnSpc>
                  <a:spcPct val="100000"/>
                </a:lnSpc>
              </a:pPr>
              <a:t>15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7550314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 pitchFamily="34" charset="0"/>
              <a:buNone/>
              <a:tabLst>
                <a:tab pos="0" algn="l"/>
              </a:tabLst>
              <a:defRPr/>
            </a:pPr>
            <a:r>
              <a:rPr lang="en-US" sz="1100" b="1" dirty="0">
                <a:solidFill>
                  <a:srgbClr val="213163"/>
                </a:solidFill>
              </a:rPr>
              <a:t>Reference</a:t>
            </a:r>
            <a:endParaRPr lang="en-US" sz="1100" dirty="0"/>
          </a:p>
          <a:p>
            <a:pPr marL="173736" indent="-173736">
              <a:buFont typeface="Arial" panose="020B0604020202020204" pitchFamily="34" charset="0"/>
              <a:buChar char="•"/>
              <a:tabLst>
                <a:tab pos="0" algn="l"/>
              </a:tabLst>
            </a:pPr>
            <a:endParaRPr lang="en-IN" sz="1100" spc="-1" dirty="0"/>
          </a:p>
          <a:p>
            <a:pPr marL="173736" indent="-173736"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en-IN" sz="1100" spc="-1" dirty="0"/>
              <a:t>These are the references for this session.</a:t>
            </a:r>
            <a:endParaRPr lang="en-IN" sz="1100" b="0" strike="noStrike" spc="-1" dirty="0">
              <a:latin typeface="Arial"/>
            </a:endParaRPr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xmlns="" val="8142291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8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381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E9D2A155-03D1-406C-89CB-ED7F9F0CCA44}" type="slidenum">
              <a:rPr lang="en-IN" sz="1200" b="0" strike="noStrike" spc="-1">
                <a:latin typeface="Times New Roman"/>
              </a:rPr>
              <a:pPr algn="r">
                <a:lnSpc>
                  <a:spcPct val="100000"/>
                </a:lnSpc>
              </a:pPr>
              <a:t>17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3853145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buNone/>
            </a:pPr>
            <a:endParaRPr lang="en-US" b="1" dirty="0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xmlns="" val="33999522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endParaRPr lang="en-GB" sz="1100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xmlns="" val="18982770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endParaRPr lang="en-GB" sz="1100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xmlns="" val="38350517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endParaRPr lang="en-GB" sz="1100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xmlns="" val="36559196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endParaRPr lang="en-GB" sz="1100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xmlns="" val="34253411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8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158750" indent="0">
              <a:lnSpc>
                <a:spcPct val="100000"/>
              </a:lnSpc>
              <a:spcBef>
                <a:spcPts val="600"/>
              </a:spcBef>
              <a:buNone/>
              <a:tabLst>
                <a:tab pos="0" algn="l"/>
              </a:tabLst>
            </a:pPr>
            <a:endParaRPr lang="en-US" sz="2800" b="0" strike="noStrike" dirty="0">
              <a:latin typeface="Arial"/>
            </a:endParaRPr>
          </a:p>
        </p:txBody>
      </p:sp>
      <p:sp>
        <p:nvSpPr>
          <p:cNvPr id="381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E9D2A155-03D1-406C-89CB-ED7F9F0CCA44}" type="slidenum">
              <a:rPr lang="en-IN" sz="1200" b="0" strike="noStrike" spc="-1">
                <a:latin typeface="Times New Roman"/>
              </a:rPr>
              <a:pPr algn="r">
                <a:lnSpc>
                  <a:spcPct val="100000"/>
                </a:lnSpc>
              </a:pPr>
              <a:t>7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1583619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8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158750" indent="0">
              <a:lnSpc>
                <a:spcPct val="100000"/>
              </a:lnSpc>
              <a:spcBef>
                <a:spcPts val="600"/>
              </a:spcBef>
              <a:buNone/>
              <a:tabLst>
                <a:tab pos="0" algn="l"/>
              </a:tabLst>
            </a:pPr>
            <a:endParaRPr lang="en-US" sz="2800" b="0" strike="noStrike" dirty="0">
              <a:latin typeface="Arial"/>
            </a:endParaRPr>
          </a:p>
        </p:txBody>
      </p:sp>
      <p:sp>
        <p:nvSpPr>
          <p:cNvPr id="381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E9D2A155-03D1-406C-89CB-ED7F9F0CCA44}" type="slidenum">
              <a:rPr lang="en-IN" sz="1200" b="0" strike="noStrike" spc="-1">
                <a:latin typeface="Times New Roman"/>
              </a:rPr>
              <a:pPr algn="r">
                <a:lnSpc>
                  <a:spcPct val="100000"/>
                </a:lnSpc>
              </a:pPr>
              <a:t>8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0391198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8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158750" indent="0">
              <a:lnSpc>
                <a:spcPct val="100000"/>
              </a:lnSpc>
              <a:spcBef>
                <a:spcPts val="600"/>
              </a:spcBef>
              <a:buNone/>
              <a:tabLst>
                <a:tab pos="0" algn="l"/>
              </a:tabLst>
            </a:pPr>
            <a:endParaRPr lang="en-US" sz="2800" b="0" strike="noStrike" dirty="0">
              <a:latin typeface="Arial"/>
            </a:endParaRPr>
          </a:p>
        </p:txBody>
      </p:sp>
      <p:sp>
        <p:nvSpPr>
          <p:cNvPr id="381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E9D2A155-03D1-406C-89CB-ED7F9F0CCA44}" type="slidenum">
              <a:rPr lang="en-IN" sz="1200" b="0" strike="noStrike" spc="-1">
                <a:latin typeface="Times New Roman"/>
              </a:rPr>
              <a:pPr algn="r">
                <a:lnSpc>
                  <a:spcPct val="100000"/>
                </a:lnSpc>
              </a:pPr>
              <a:t>9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0059321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userDrawn="1">
  <p:cSld name="TITLE_AND_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628560" y="273780"/>
            <a:ext cx="7886430" cy="99387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35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subTitle"/>
          </p:nvPr>
        </p:nvSpPr>
        <p:spPr>
          <a:xfrm>
            <a:off x="457110" y="1203390"/>
            <a:ext cx="8229330" cy="2982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24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5364187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AEB20AF-DAB3-AF56-0E9E-AF09366E1C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D4E94062-A8DA-FF94-75FB-627CFD210D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14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977C2465-8FB6-450F-4CAF-67F82FD4C16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6275EE38-1560-4543-B65C-40BD61BB92F2}" type="datetimeFigureOut">
              <a:rPr lang="en-US" smtClean="0"/>
              <a:pPr/>
              <a:t>4/11/2024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D86C3B52-DF7D-6850-E242-C3F4757D8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105730AA-ACFB-BBDD-7AA3-8CDEE55C3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5F533B4F-60C7-445E-9813-BC2C392C251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823413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189" lvl="0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378" lvl="1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566" lvl="2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754" lvl="3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5943" lvl="4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132" lvl="5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320" lvl="6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509" lvl="7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697" lvl="8" indent="-304793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28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189" lvl="0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378" lvl="1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566" lvl="2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754" lvl="3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5943" lvl="4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132" lvl="5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320" lvl="6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509" lvl="7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697" lvl="8" indent="-304793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0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189" lvl="0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378" lvl="1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566" lvl="2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754" lvl="3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5943" lvl="4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132" lvl="5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320" lvl="6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509" lvl="7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697" lvl="8" indent="-304793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28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0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31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32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32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32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189" lvl="0" indent="-3428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378" lvl="1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566" lvl="2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754" lvl="3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5943" lvl="4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132" lvl="5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320" lvl="6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509" lvl="7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697" lvl="8" indent="-317492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33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189" lvl="0" indent="-22859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AE0B35B3-AEBD-92A2-58E3-D360531C0DA8}"/>
              </a:ext>
            </a:extLst>
          </p:cNvPr>
          <p:cNvSpPr/>
          <p:nvPr userDrawn="1"/>
        </p:nvSpPr>
        <p:spPr>
          <a:xfrm>
            <a:off x="0" y="-2072"/>
            <a:ext cx="7090229" cy="467289"/>
          </a:xfrm>
          <a:prstGeom prst="rect">
            <a:avLst/>
          </a:prstGeom>
          <a:solidFill>
            <a:srgbClr val="223366"/>
          </a:solidFill>
          <a:ln>
            <a:solidFill>
              <a:srgbClr val="223366"/>
            </a:solidFill>
          </a:ln>
          <a:effectLst>
            <a:outerShdw blurRad="50800" dist="38100" dir="5400000" algn="ctr" rotWithShape="0">
              <a:schemeClr val="tx1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64678B11-4E35-E2A0-7DE6-D1FFCEA29473}"/>
              </a:ext>
            </a:extLst>
          </p:cNvPr>
          <p:cNvSpPr/>
          <p:nvPr userDrawn="1"/>
        </p:nvSpPr>
        <p:spPr>
          <a:xfrm>
            <a:off x="0" y="4935061"/>
            <a:ext cx="9144000" cy="208439"/>
          </a:xfrm>
          <a:prstGeom prst="rect">
            <a:avLst/>
          </a:prstGeom>
          <a:solidFill>
            <a:srgbClr val="8519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89B46862-33CE-BD86-2719-518AEFE5FD57}"/>
              </a:ext>
            </a:extLst>
          </p:cNvPr>
          <p:cNvSpPr txBox="1"/>
          <p:nvPr userDrawn="1"/>
        </p:nvSpPr>
        <p:spPr>
          <a:xfrm>
            <a:off x="132080" y="65687"/>
            <a:ext cx="38836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Face Emotion and Age Detection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8A2643DE-8290-F9D8-54E3-D7B0F9AB8369}"/>
              </a:ext>
            </a:extLst>
          </p:cNvPr>
          <p:cNvSpPr/>
          <p:nvPr userDrawn="1"/>
        </p:nvSpPr>
        <p:spPr>
          <a:xfrm>
            <a:off x="9027886" y="0"/>
            <a:ext cx="116114" cy="467289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50800" dist="38100" dir="5400000" algn="ctr" rotWithShape="0">
              <a:schemeClr val="tx1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E688529A-B419-DA4B-5F2D-19BE77562210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7435308" y="49810"/>
            <a:ext cx="1245494" cy="405088"/>
          </a:xfrm>
          <a:prstGeom prst="rect">
            <a:avLst/>
          </a:prstGeom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66" r:id="rId1"/>
    <p:sldLayoutId id="2147483652" r:id="rId2"/>
    <p:sldLayoutId id="2147483653" r:id="rId3"/>
    <p:sldLayoutId id="2147483654" r:id="rId4"/>
    <p:sldLayoutId id="2147483668" r:id="rId5"/>
    <p:sldLayoutId id="2147483669" r:id="rId6"/>
    <p:sldLayoutId id="2147483670" r:id="rId7"/>
    <p:sldLayoutId id="2147483656" r:id="rId8"/>
    <p:sldLayoutId id="2147483657" r:id="rId9"/>
    <p:sldLayoutId id="2147483659" r:id="rId10"/>
    <p:sldLayoutId id="2147483674" r:id="rId11"/>
    <p:sldLayoutId id="2147483687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 xmlns="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B95211D9-145E-FE38-EA91-7A1CD272EA45}"/>
              </a:ext>
            </a:extLst>
          </p:cNvPr>
          <p:cNvGrpSpPr/>
          <p:nvPr/>
        </p:nvGrpSpPr>
        <p:grpSpPr>
          <a:xfrm>
            <a:off x="-35560" y="4794"/>
            <a:ext cx="9215120" cy="5231678"/>
            <a:chOff x="-13523" y="-66567"/>
            <a:chExt cx="9215120" cy="5231678"/>
          </a:xfrm>
        </p:grpSpPr>
        <p:pic>
          <p:nvPicPr>
            <p:cNvPr id="4" name="Picture 3" descr="A blue circle with icons and circles&#10;&#10;Description automatically generated with medium confidence">
              <a:extLst>
                <a:ext uri="{FF2B5EF4-FFF2-40B4-BE49-F238E27FC236}">
                  <a16:creationId xmlns:a16="http://schemas.microsoft.com/office/drawing/2014/main" xmlns="" id="{E4E07D06-9BE6-3EC7-9606-B9973609D6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15546"/>
            <a:stretch/>
          </p:blipFill>
          <p:spPr>
            <a:xfrm>
              <a:off x="-10160" y="-66567"/>
              <a:ext cx="9208395" cy="5179723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xmlns="" id="{20348CE6-A880-CAA1-F07C-92917E10344B}"/>
                </a:ext>
              </a:extLst>
            </p:cNvPr>
            <p:cNvSpPr/>
            <p:nvPr/>
          </p:nvSpPr>
          <p:spPr>
            <a:xfrm>
              <a:off x="-13523" y="-59125"/>
              <a:ext cx="9215120" cy="5224236"/>
            </a:xfrm>
            <a:prstGeom prst="rect">
              <a:avLst/>
            </a:prstGeom>
            <a:solidFill>
              <a:srgbClr val="002060">
                <a:alpha val="94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3" name="Google Shape;61;p13">
            <a:extLst>
              <a:ext uri="{FF2B5EF4-FFF2-40B4-BE49-F238E27FC236}">
                <a16:creationId xmlns:a16="http://schemas.microsoft.com/office/drawing/2014/main" xmlns="" id="{8C818BBF-2EBD-9F55-EA9F-5999A4D1C95B}"/>
              </a:ext>
            </a:extLst>
          </p:cNvPr>
          <p:cNvSpPr/>
          <p:nvPr/>
        </p:nvSpPr>
        <p:spPr>
          <a:xfrm>
            <a:off x="1122744" y="452966"/>
            <a:ext cx="6898511" cy="3407841"/>
          </a:xfrm>
          <a:prstGeom prst="roundRect">
            <a:avLst>
              <a:gd name="adj" fmla="val 8142"/>
            </a:avLst>
          </a:prstGeom>
          <a:solidFill>
            <a:srgbClr val="E5EEFF"/>
          </a:solidFill>
          <a:ln w="25400" cap="flat" cmpd="sng">
            <a:solidFill>
              <a:srgbClr val="9BDBF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" name="Google Shape;62;p13">
            <a:extLst>
              <a:ext uri="{FF2B5EF4-FFF2-40B4-BE49-F238E27FC236}">
                <a16:creationId xmlns:a16="http://schemas.microsoft.com/office/drawing/2014/main" xmlns="" id="{36719900-D0D9-09E3-CF83-B953F66E3009}"/>
              </a:ext>
            </a:extLst>
          </p:cNvPr>
          <p:cNvGrpSpPr/>
          <p:nvPr/>
        </p:nvGrpSpPr>
        <p:grpSpPr>
          <a:xfrm>
            <a:off x="1548292" y="982176"/>
            <a:ext cx="6047412" cy="601034"/>
            <a:chOff x="1567263" y="1495382"/>
            <a:chExt cx="6047412" cy="601034"/>
          </a:xfrm>
        </p:grpSpPr>
        <p:pic>
          <p:nvPicPr>
            <p:cNvPr id="16" name="Google Shape;63;p13" descr="A close up of a sign&#10;&#10;Description automatically generated">
              <a:extLst>
                <a:ext uri="{FF2B5EF4-FFF2-40B4-BE49-F238E27FC236}">
                  <a16:creationId xmlns:a16="http://schemas.microsoft.com/office/drawing/2014/main" xmlns="" id="{AA86E635-872E-36F2-1522-639362269964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4755974" y="1620847"/>
              <a:ext cx="1163978" cy="3891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" name="Google Shape;64;p13">
              <a:extLst>
                <a:ext uri="{FF2B5EF4-FFF2-40B4-BE49-F238E27FC236}">
                  <a16:creationId xmlns:a16="http://schemas.microsoft.com/office/drawing/2014/main" xmlns="" id="{DCF6148C-3B84-7714-8945-D40BCDFF56F5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 t="20551"/>
            <a:stretch/>
          </p:blipFill>
          <p:spPr>
            <a:xfrm>
              <a:off x="3675859" y="1608154"/>
              <a:ext cx="787775" cy="414497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9" name="Google Shape;65;p13">
              <a:extLst>
                <a:ext uri="{FF2B5EF4-FFF2-40B4-BE49-F238E27FC236}">
                  <a16:creationId xmlns:a16="http://schemas.microsoft.com/office/drawing/2014/main" xmlns="" id="{63CFCFD6-4BEB-E3CA-DBE3-70EE8B2BBD37}"/>
                </a:ext>
              </a:extLst>
            </p:cNvPr>
            <p:cNvCxnSpPr/>
            <p:nvPr/>
          </p:nvCxnSpPr>
          <p:spPr>
            <a:xfrm>
              <a:off x="4609804" y="1534389"/>
              <a:ext cx="0" cy="562027"/>
            </a:xfrm>
            <a:prstGeom prst="straightConnector1">
              <a:avLst/>
            </a:prstGeom>
            <a:noFill/>
            <a:ln w="9525" cap="flat" cmpd="sng">
              <a:solidFill>
                <a:srgbClr val="A5A5A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0" name="Google Shape;66;p13">
              <a:extLst>
                <a:ext uri="{FF2B5EF4-FFF2-40B4-BE49-F238E27FC236}">
                  <a16:creationId xmlns:a16="http://schemas.microsoft.com/office/drawing/2014/main" xmlns="" id="{2C72905D-8387-3934-EBB2-19F7F6FD6A9C}"/>
                </a:ext>
              </a:extLst>
            </p:cNvPr>
            <p:cNvCxnSpPr/>
            <p:nvPr/>
          </p:nvCxnSpPr>
          <p:spPr>
            <a:xfrm>
              <a:off x="6066122" y="1534389"/>
              <a:ext cx="0" cy="562027"/>
            </a:xfrm>
            <a:prstGeom prst="straightConnector1">
              <a:avLst/>
            </a:prstGeom>
            <a:noFill/>
            <a:ln w="9525" cap="flat" cmpd="sng">
              <a:solidFill>
                <a:srgbClr val="A5A5A5"/>
              </a:solidFill>
              <a:prstDash val="solid"/>
              <a:round/>
              <a:headEnd type="none" w="sm" len="sm"/>
              <a:tailEnd type="none" w="sm" len="sm"/>
            </a:ln>
          </p:spPr>
        </p:cxnSp>
        <p:pic>
          <p:nvPicPr>
            <p:cNvPr id="21" name="Google Shape;67;p13">
              <a:extLst>
                <a:ext uri="{FF2B5EF4-FFF2-40B4-BE49-F238E27FC236}">
                  <a16:creationId xmlns:a16="http://schemas.microsoft.com/office/drawing/2014/main" xmlns="" id="{73294508-212E-C40B-D3CA-EBBDB4655C3E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6212294" y="1633695"/>
              <a:ext cx="1402381" cy="363414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2" name="Google Shape;68;p13">
              <a:extLst>
                <a:ext uri="{FF2B5EF4-FFF2-40B4-BE49-F238E27FC236}">
                  <a16:creationId xmlns:a16="http://schemas.microsoft.com/office/drawing/2014/main" xmlns="" id="{8AE8650C-03C4-E2E4-8F77-BCD898AC1AEF}"/>
                </a:ext>
              </a:extLst>
            </p:cNvPr>
            <p:cNvCxnSpPr/>
            <p:nvPr/>
          </p:nvCxnSpPr>
          <p:spPr>
            <a:xfrm>
              <a:off x="3529689" y="1534389"/>
              <a:ext cx="0" cy="562027"/>
            </a:xfrm>
            <a:prstGeom prst="straightConnector1">
              <a:avLst/>
            </a:prstGeom>
            <a:noFill/>
            <a:ln w="9525" cap="flat" cmpd="sng">
              <a:solidFill>
                <a:srgbClr val="A5A5A5"/>
              </a:solidFill>
              <a:prstDash val="solid"/>
              <a:round/>
              <a:headEnd type="none" w="sm" len="sm"/>
              <a:tailEnd type="none" w="sm" len="sm"/>
            </a:ln>
          </p:spPr>
        </p:cxnSp>
        <p:pic>
          <p:nvPicPr>
            <p:cNvPr id="23" name="Google Shape;69;p13" descr="A blue and black text&#10;&#10;Description automatically generated">
              <a:extLst>
                <a:ext uri="{FF2B5EF4-FFF2-40B4-BE49-F238E27FC236}">
                  <a16:creationId xmlns:a16="http://schemas.microsoft.com/office/drawing/2014/main" xmlns="" id="{20E68D56-827A-53B4-154B-AA7DEC9FAFE7}"/>
                </a:ext>
              </a:extLst>
            </p:cNvPr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1567263" y="1495382"/>
              <a:ext cx="1816256" cy="45406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4" name="Google Shape;70;p13">
            <a:extLst>
              <a:ext uri="{FF2B5EF4-FFF2-40B4-BE49-F238E27FC236}">
                <a16:creationId xmlns:a16="http://schemas.microsoft.com/office/drawing/2014/main" xmlns="" id="{E4C9E616-B0C2-5EF1-C693-B568D7F762CD}"/>
              </a:ext>
            </a:extLst>
          </p:cNvPr>
          <p:cNvSpPr txBox="1"/>
          <p:nvPr/>
        </p:nvSpPr>
        <p:spPr>
          <a:xfrm>
            <a:off x="1199820" y="3962705"/>
            <a:ext cx="1456920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bg1">
                    <a:lumMod val="95000"/>
                  </a:schemeClr>
                </a:solidFill>
              </a:rPr>
              <a:t>Student Details </a:t>
            </a:r>
            <a:endParaRPr lang="en-US" sz="1200" b="0" i="0" u="none" strike="noStrike" cap="none" dirty="0">
              <a:solidFill>
                <a:schemeClr val="bg1">
                  <a:lumMod val="9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xmlns="" id="{B8BCF8B7-52AB-B3FB-BD62-ABF520369315}"/>
              </a:ext>
            </a:extLst>
          </p:cNvPr>
          <p:cNvSpPr/>
          <p:nvPr/>
        </p:nvSpPr>
        <p:spPr>
          <a:xfrm>
            <a:off x="1642823" y="2778126"/>
            <a:ext cx="5858351" cy="934509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IN" sz="2000" b="1" dirty="0">
                <a:solidFill>
                  <a:schemeClr val="bg1">
                    <a:lumMod val="95000"/>
                  </a:schemeClr>
                </a:solidFill>
                <a:cs typeface="Arial"/>
              </a:rPr>
              <a:t>Voting Web Application using Django Framework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243F787A-C1B9-4A5B-C50F-502754DD3886}"/>
              </a:ext>
            </a:extLst>
          </p:cNvPr>
          <p:cNvSpPr txBox="1"/>
          <p:nvPr/>
        </p:nvSpPr>
        <p:spPr>
          <a:xfrm>
            <a:off x="1216543" y="4242262"/>
            <a:ext cx="5445013" cy="65146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spcAft>
                <a:spcPts val="200"/>
              </a:spcAft>
            </a:pPr>
            <a:r>
              <a:rPr lang="en-US" sz="1100" dirty="0" err="1" smtClean="0">
                <a:solidFill>
                  <a:schemeClr val="bg1"/>
                </a:solidFill>
              </a:rPr>
              <a:t>Name:sadhurna</a:t>
            </a:r>
            <a:r>
              <a:rPr lang="en-US" sz="1100" dirty="0" smtClean="0">
                <a:solidFill>
                  <a:schemeClr val="bg1"/>
                </a:solidFill>
              </a:rPr>
              <a:t> P</a:t>
            </a:r>
            <a:endParaRPr lang="en-US" sz="1100" dirty="0">
              <a:solidFill>
                <a:schemeClr val="bg1"/>
              </a:solidFill>
            </a:endParaRP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sz="11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NM </a:t>
            </a:r>
            <a:r>
              <a:rPr lang="en-US" sz="1100" b="0" i="0" u="none" strike="noStrike" cap="none" smtClean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Id:</a:t>
            </a:r>
            <a:r>
              <a:rPr lang="en-US" sz="1100" smtClean="0">
                <a:solidFill>
                  <a:schemeClr val="bg1"/>
                </a:solidFill>
              </a:rPr>
              <a:t>au922221104039</a:t>
            </a:r>
            <a:endParaRPr lang="en-US" sz="11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</a:endParaRPr>
          </a:p>
          <a:p>
            <a:pPr>
              <a:spcAft>
                <a:spcPts val="200"/>
              </a:spcAft>
            </a:pPr>
            <a:r>
              <a:rPr lang="en-US" sz="1100" dirty="0">
                <a:solidFill>
                  <a:schemeClr val="bg1"/>
                </a:solidFill>
              </a:rPr>
              <a:t>College Name: Theni </a:t>
            </a:r>
            <a:r>
              <a:rPr lang="en-US" sz="1100" dirty="0" err="1">
                <a:solidFill>
                  <a:schemeClr val="bg1"/>
                </a:solidFill>
              </a:rPr>
              <a:t>Kammavar</a:t>
            </a:r>
            <a:r>
              <a:rPr lang="en-US" sz="1100" dirty="0">
                <a:solidFill>
                  <a:schemeClr val="bg1"/>
                </a:solidFill>
              </a:rPr>
              <a:t> Sangam College of Technology</a:t>
            </a:r>
            <a:endParaRPr lang="en-US" sz="11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xmlns="" id="{56FB6AFA-8395-5671-A976-DC0A7C9493C3}"/>
              </a:ext>
            </a:extLst>
          </p:cNvPr>
          <p:cNvCxnSpPr>
            <a:cxnSpLocks/>
          </p:cNvCxnSpPr>
          <p:nvPr/>
        </p:nvCxnSpPr>
        <p:spPr>
          <a:xfrm flipV="1">
            <a:off x="1122744" y="4194903"/>
            <a:ext cx="4529911" cy="14659"/>
          </a:xfrm>
          <a:prstGeom prst="line">
            <a:avLst/>
          </a:prstGeom>
          <a:ln w="3175">
            <a:solidFill>
              <a:srgbClr val="E5EEFF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C436A02F-1B73-4A21-43B2-A472DD02A91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37210" y="1670103"/>
            <a:ext cx="1443387" cy="104900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1;g5fab984687_2_0">
            <a:extLst>
              <a:ext uri="{FF2B5EF4-FFF2-40B4-BE49-F238E27FC236}">
                <a16:creationId xmlns:a16="http://schemas.microsoft.com/office/drawing/2014/main" xmlns="" id="{8D66D476-62A2-1223-50DE-D356C5F99B3C}"/>
              </a:ext>
            </a:extLst>
          </p:cNvPr>
          <p:cNvSpPr txBox="1">
            <a:spLocks/>
          </p:cNvSpPr>
          <p:nvPr/>
        </p:nvSpPr>
        <p:spPr>
          <a:xfrm>
            <a:off x="123209" y="573002"/>
            <a:ext cx="4448792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US" sz="1600" b="1" dirty="0">
                <a:solidFill>
                  <a:srgbClr val="213163"/>
                </a:solidFill>
              </a:rPr>
              <a:t>Model Development &amp; Algorithm</a:t>
            </a:r>
          </a:p>
        </p:txBody>
      </p:sp>
      <p:sp>
        <p:nvSpPr>
          <p:cNvPr id="4" name="Google Shape;62;g5fab984687_2_0">
            <a:extLst>
              <a:ext uri="{FF2B5EF4-FFF2-40B4-BE49-F238E27FC236}">
                <a16:creationId xmlns:a16="http://schemas.microsoft.com/office/drawing/2014/main" xmlns="" id="{97E93E0C-382C-278E-FE30-EED6A2473058}"/>
              </a:ext>
            </a:extLst>
          </p:cNvPr>
          <p:cNvSpPr txBox="1">
            <a:spLocks/>
          </p:cNvSpPr>
          <p:nvPr/>
        </p:nvSpPr>
        <p:spPr>
          <a:xfrm>
            <a:off x="132397" y="1061211"/>
            <a:ext cx="4386264" cy="502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800"/>
              </a:spcAft>
              <a:buClr>
                <a:srgbClr val="213163"/>
              </a:buClr>
            </a:pPr>
            <a:r>
              <a:rPr lang="en-US" b="1" dirty="0"/>
              <a:t>Image Preprocessing:</a:t>
            </a:r>
          </a:p>
        </p:txBody>
      </p:sp>
      <p:sp>
        <p:nvSpPr>
          <p:cNvPr id="5" name="Google Shape;62;g5fab984687_2_0">
            <a:extLst>
              <a:ext uri="{FF2B5EF4-FFF2-40B4-BE49-F238E27FC236}">
                <a16:creationId xmlns:a16="http://schemas.microsoft.com/office/drawing/2014/main" xmlns="" id="{994180EB-2034-7734-FFDC-5944E4172C60}"/>
              </a:ext>
            </a:extLst>
          </p:cNvPr>
          <p:cNvSpPr txBox="1">
            <a:spLocks/>
          </p:cNvSpPr>
          <p:nvPr/>
        </p:nvSpPr>
        <p:spPr>
          <a:xfrm>
            <a:off x="123208" y="1478492"/>
            <a:ext cx="7557752" cy="2092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3736" indent="-173736">
              <a:spcAft>
                <a:spcPts val="800"/>
              </a:spcAft>
              <a:buClr>
                <a:srgbClr val="213163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We have used CV2 for digital image processing.</a:t>
            </a:r>
          </a:p>
          <a:p>
            <a:pPr marL="173736" indent="-173736">
              <a:spcAft>
                <a:spcPts val="800"/>
              </a:spcAft>
              <a:buClr>
                <a:srgbClr val="213163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The preprocessing is done in 2 steps,</a:t>
            </a:r>
          </a:p>
          <a:p>
            <a:pPr marL="356616" indent="-173736">
              <a:spcAft>
                <a:spcPts val="800"/>
              </a:spcAft>
              <a:buClr>
                <a:srgbClr val="213163"/>
              </a:buClr>
              <a:buFont typeface="Arial" panose="020B0604020202020204" pitchFamily="34" charset="0"/>
              <a:buChar char="•"/>
            </a:pPr>
            <a:r>
              <a:rPr lang="en-US" dirty="0" err="1">
                <a:latin typeface="+mn-lt"/>
              </a:rPr>
              <a:t>Grayscalying</a:t>
            </a:r>
            <a:r>
              <a:rPr lang="en-US" dirty="0">
                <a:latin typeface="+mn-lt"/>
              </a:rPr>
              <a:t>,</a:t>
            </a:r>
          </a:p>
          <a:p>
            <a:pPr marL="356616" indent="-173736">
              <a:spcAft>
                <a:spcPts val="800"/>
              </a:spcAft>
              <a:buClr>
                <a:srgbClr val="213163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Resizing</a:t>
            </a:r>
          </a:p>
          <a:p>
            <a:pPr marL="173736" indent="-173736">
              <a:spcAft>
                <a:spcPts val="800"/>
              </a:spcAft>
              <a:buClr>
                <a:srgbClr val="213163"/>
              </a:buClr>
              <a:buFont typeface="Arial" panose="020B0604020202020204" pitchFamily="34" charset="0"/>
              <a:buChar char="•"/>
            </a:pPr>
            <a:r>
              <a:rPr lang="en-US" dirty="0" err="1">
                <a:latin typeface="+mn-lt"/>
              </a:rPr>
              <a:t>Grayscaling</a:t>
            </a:r>
            <a:r>
              <a:rPr lang="en-US" dirty="0">
                <a:latin typeface="+mn-lt"/>
              </a:rPr>
              <a:t> is done using cv2.IMREAD_GRAYSCALE function.</a:t>
            </a:r>
          </a:p>
          <a:p>
            <a:pPr marL="173736" indent="-173736">
              <a:spcAft>
                <a:spcPts val="800"/>
              </a:spcAft>
              <a:buClr>
                <a:srgbClr val="213163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Resizing the image to a (256,256) size using cv2.resize(</a:t>
            </a:r>
            <a:r>
              <a:rPr lang="en-US" dirty="0" err="1">
                <a:latin typeface="+mn-lt"/>
              </a:rPr>
              <a:t>img</a:t>
            </a:r>
            <a:r>
              <a:rPr lang="en-US" dirty="0">
                <a:latin typeface="+mn-lt"/>
              </a:rPr>
              <a:t>, function</a:t>
            </a:r>
            <a:r>
              <a:rPr lang="en-US" dirty="0">
                <a:solidFill>
                  <a:schemeClr val="tx1"/>
                </a:solidFill>
                <a:latin typeface="+mn-lt"/>
              </a:rPr>
              <a:t>.</a:t>
            </a:r>
            <a:r>
              <a:rPr lang="en-US" sz="1400" spc="1" dirty="0">
                <a:solidFill>
                  <a:schemeClr val="tx1"/>
                </a:solidFill>
                <a:latin typeface="+mn-lt"/>
              </a:rPr>
              <a:t>(256, 256))</a:t>
            </a:r>
          </a:p>
        </p:txBody>
      </p:sp>
    </p:spTree>
    <p:extLst>
      <p:ext uri="{BB962C8B-B14F-4D97-AF65-F5344CB8AC3E}">
        <p14:creationId xmlns:p14="http://schemas.microsoft.com/office/powerpoint/2010/main" xmlns="" val="4905346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1;g5fab984687_2_0">
            <a:extLst>
              <a:ext uri="{FF2B5EF4-FFF2-40B4-BE49-F238E27FC236}">
                <a16:creationId xmlns:a16="http://schemas.microsoft.com/office/drawing/2014/main" xmlns="" id="{8D66D476-62A2-1223-50DE-D356C5F99B3C}"/>
              </a:ext>
            </a:extLst>
          </p:cNvPr>
          <p:cNvSpPr txBox="1">
            <a:spLocks/>
          </p:cNvSpPr>
          <p:nvPr/>
        </p:nvSpPr>
        <p:spPr>
          <a:xfrm>
            <a:off x="123208" y="573002"/>
            <a:ext cx="4448791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US" sz="1600" b="1" dirty="0">
                <a:solidFill>
                  <a:srgbClr val="213163"/>
                </a:solidFill>
              </a:rPr>
              <a:t>Model Development &amp; Algorithm</a:t>
            </a:r>
          </a:p>
        </p:txBody>
      </p:sp>
      <p:sp>
        <p:nvSpPr>
          <p:cNvPr id="5" name="Google Shape;62;g5fab984687_2_0">
            <a:extLst>
              <a:ext uri="{FF2B5EF4-FFF2-40B4-BE49-F238E27FC236}">
                <a16:creationId xmlns:a16="http://schemas.microsoft.com/office/drawing/2014/main" xmlns="" id="{8B6D3B9E-06BD-BF72-4418-CD55FF7CA638}"/>
              </a:ext>
            </a:extLst>
          </p:cNvPr>
          <p:cNvSpPr txBox="1">
            <a:spLocks/>
          </p:cNvSpPr>
          <p:nvPr/>
        </p:nvSpPr>
        <p:spPr>
          <a:xfrm>
            <a:off x="132397" y="1061211"/>
            <a:ext cx="4386264" cy="502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800"/>
              </a:spcAft>
              <a:buClr>
                <a:srgbClr val="213163"/>
              </a:buClr>
            </a:pPr>
            <a:r>
              <a:rPr lang="en-US" b="1" dirty="0"/>
              <a:t>Pre-processed Image: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xmlns="" id="{7A54621F-D334-78E2-AC4A-988C81A8DB99}"/>
              </a:ext>
            </a:extLst>
          </p:cNvPr>
          <p:cNvGrpSpPr/>
          <p:nvPr/>
        </p:nvGrpSpPr>
        <p:grpSpPr>
          <a:xfrm>
            <a:off x="830580" y="1636824"/>
            <a:ext cx="7482840" cy="2292571"/>
            <a:chOff x="830580" y="1636824"/>
            <a:chExt cx="7482840" cy="2292571"/>
          </a:xfrm>
        </p:grpSpPr>
        <p:sp>
          <p:nvSpPr>
            <p:cNvPr id="7" name="Freeform 11">
              <a:extLst>
                <a:ext uri="{FF2B5EF4-FFF2-40B4-BE49-F238E27FC236}">
                  <a16:creationId xmlns:a16="http://schemas.microsoft.com/office/drawing/2014/main" xmlns="" id="{1473FE5F-F1D4-FC00-E092-4C7D3581FF12}"/>
                </a:ext>
              </a:extLst>
            </p:cNvPr>
            <p:cNvSpPr/>
            <p:nvPr/>
          </p:nvSpPr>
          <p:spPr>
            <a:xfrm>
              <a:off x="1075448" y="1636824"/>
              <a:ext cx="6993102" cy="2292571"/>
            </a:xfrm>
            <a:custGeom>
              <a:avLst/>
              <a:gdLst/>
              <a:ahLst/>
              <a:cxnLst/>
              <a:rect l="l" t="t" r="r" b="b"/>
              <a:pathLst>
                <a:path w="6993102" h="2292571">
                  <a:moveTo>
                    <a:pt x="0" y="0"/>
                  </a:moveTo>
                  <a:lnTo>
                    <a:pt x="6993102" y="0"/>
                  </a:lnTo>
                  <a:lnTo>
                    <a:pt x="6993102" y="2292570"/>
                  </a:lnTo>
                  <a:lnTo>
                    <a:pt x="0" y="22925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2185" r="-32775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xmlns="" id="{191E8303-4788-E582-8098-6836D5690ECD}"/>
                </a:ext>
              </a:extLst>
            </p:cNvPr>
            <p:cNvSpPr/>
            <p:nvPr/>
          </p:nvSpPr>
          <p:spPr>
            <a:xfrm>
              <a:off x="830580" y="1636824"/>
              <a:ext cx="7482840" cy="2226516"/>
            </a:xfrm>
            <a:prstGeom prst="rect">
              <a:avLst/>
            </a:prstGeom>
            <a:noFill/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xmlns="" val="28507820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1;g5fab984687_2_0">
            <a:extLst>
              <a:ext uri="{FF2B5EF4-FFF2-40B4-BE49-F238E27FC236}">
                <a16:creationId xmlns:a16="http://schemas.microsoft.com/office/drawing/2014/main" xmlns="" id="{8D66D476-62A2-1223-50DE-D356C5F99B3C}"/>
              </a:ext>
            </a:extLst>
          </p:cNvPr>
          <p:cNvSpPr txBox="1">
            <a:spLocks/>
          </p:cNvSpPr>
          <p:nvPr/>
        </p:nvSpPr>
        <p:spPr>
          <a:xfrm>
            <a:off x="123208" y="573002"/>
            <a:ext cx="4448791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US" sz="1600" b="1" dirty="0">
                <a:solidFill>
                  <a:srgbClr val="213163"/>
                </a:solidFill>
              </a:rPr>
              <a:t>Result      -poll application home page</a:t>
            </a:r>
          </a:p>
          <a:p>
            <a:pPr>
              <a:buSzPts val="2800"/>
            </a:pPr>
            <a:endParaRPr lang="en-US" sz="1600" b="1" dirty="0">
              <a:solidFill>
                <a:srgbClr val="213163"/>
              </a:solidFill>
            </a:endParaRPr>
          </a:p>
          <a:p>
            <a:pPr>
              <a:buSzPts val="2800"/>
            </a:pPr>
            <a:endParaRPr lang="en-US" sz="1600" b="1" dirty="0">
              <a:solidFill>
                <a:srgbClr val="213163"/>
              </a:solidFill>
            </a:endParaRP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xmlns="" id="{5511A414-05DA-C0F1-9991-B2161D969A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9868" y="1111906"/>
            <a:ext cx="6955048" cy="3793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0080259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1;g5fab984687_2_0">
            <a:extLst>
              <a:ext uri="{FF2B5EF4-FFF2-40B4-BE49-F238E27FC236}">
                <a16:creationId xmlns:a16="http://schemas.microsoft.com/office/drawing/2014/main" xmlns="" id="{8D66D476-62A2-1223-50DE-D356C5F99B3C}"/>
              </a:ext>
            </a:extLst>
          </p:cNvPr>
          <p:cNvSpPr txBox="1">
            <a:spLocks/>
          </p:cNvSpPr>
          <p:nvPr/>
        </p:nvSpPr>
        <p:spPr>
          <a:xfrm>
            <a:off x="123208" y="573002"/>
            <a:ext cx="4448791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US" sz="1600" b="1" dirty="0">
                <a:solidFill>
                  <a:srgbClr val="213163"/>
                </a:solidFill>
              </a:rPr>
              <a:t>Create</a:t>
            </a:r>
          </a:p>
          <a:p>
            <a:pPr>
              <a:buSzPts val="2800"/>
            </a:pPr>
            <a:endParaRPr lang="en-US" sz="1600" b="1" dirty="0">
              <a:solidFill>
                <a:srgbClr val="213163"/>
              </a:solidFill>
            </a:endParaRPr>
          </a:p>
          <a:p>
            <a:pPr>
              <a:buSzPts val="2800"/>
            </a:pPr>
            <a:endParaRPr lang="en-US" sz="1600" b="1" dirty="0">
              <a:solidFill>
                <a:srgbClr val="213163"/>
              </a:solidFill>
            </a:endParaRP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xmlns="" id="{0FB1D5EC-6521-DAF4-3B27-1F54793943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301" y="896245"/>
            <a:ext cx="6998180" cy="3944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7761585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1;g5fab984687_2_0">
            <a:extLst>
              <a:ext uri="{FF2B5EF4-FFF2-40B4-BE49-F238E27FC236}">
                <a16:creationId xmlns:a16="http://schemas.microsoft.com/office/drawing/2014/main" xmlns="" id="{8D66D476-62A2-1223-50DE-D356C5F99B3C}"/>
              </a:ext>
            </a:extLst>
          </p:cNvPr>
          <p:cNvSpPr txBox="1">
            <a:spLocks/>
          </p:cNvSpPr>
          <p:nvPr/>
        </p:nvSpPr>
        <p:spPr>
          <a:xfrm>
            <a:off x="123208" y="573002"/>
            <a:ext cx="4448791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US" sz="1600" b="1" dirty="0">
                <a:solidFill>
                  <a:srgbClr val="213163"/>
                </a:solidFill>
              </a:rPr>
              <a:t>Available polls</a:t>
            </a: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xmlns="" id="{95BB7052-BFB4-6C90-9A98-DC2E19834F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5170" y="993293"/>
            <a:ext cx="7084444" cy="3987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9436576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1;g5fab984687_2_0">
            <a:extLst>
              <a:ext uri="{FF2B5EF4-FFF2-40B4-BE49-F238E27FC236}">
                <a16:creationId xmlns:a16="http://schemas.microsoft.com/office/drawing/2014/main" xmlns="" id="{8D66D476-62A2-1223-50DE-D356C5F99B3C}"/>
              </a:ext>
            </a:extLst>
          </p:cNvPr>
          <p:cNvSpPr txBox="1">
            <a:spLocks/>
          </p:cNvSpPr>
          <p:nvPr/>
        </p:nvSpPr>
        <p:spPr>
          <a:xfrm>
            <a:off x="123209" y="573002"/>
            <a:ext cx="2936082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US" sz="1600" b="1" dirty="0">
                <a:solidFill>
                  <a:srgbClr val="213163"/>
                </a:solidFill>
              </a:rPr>
              <a:t>Vote and view result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xmlns="" id="{DC0F0C25-E88D-9A80-DA74-C9069CC0FA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613" y="982510"/>
            <a:ext cx="4248511" cy="2380538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xmlns="" id="{56A60886-08FA-B715-6DCC-3453EC5B87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8263" y="982510"/>
            <a:ext cx="4367124" cy="2380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7797082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B6E6F345-B602-EC4B-B8B2-B4CAA1DC1D46}"/>
              </a:ext>
            </a:extLst>
          </p:cNvPr>
          <p:cNvSpPr txBox="1"/>
          <p:nvPr/>
        </p:nvSpPr>
        <p:spPr>
          <a:xfrm>
            <a:off x="134935" y="1052956"/>
            <a:ext cx="8734745" cy="1015663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fontAlgn="base">
              <a:buClr>
                <a:srgbClr val="213163"/>
              </a:buClr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rgbClr val="0D0D0D"/>
                </a:solidFill>
              </a:rPr>
              <a:t>Summarize the key points discussed in the presentation.</a:t>
            </a:r>
            <a:endParaRPr lang="en-US" sz="1500" dirty="0">
              <a:solidFill>
                <a:srgbClr val="0000FF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500">
                <a:solidFill>
                  <a:srgbClr val="0D0D0D"/>
                </a:solidFill>
              </a:rPr>
              <a:t>Reinforce the importance of the voting app and its potential impact.</a:t>
            </a:r>
            <a:endParaRPr lang="en-US" sz="1500"/>
          </a:p>
          <a:p>
            <a:pPr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rgbClr val="0D0D0D"/>
                </a:solidFill>
              </a:rPr>
              <a:t>Thank the audience for their attention and invite any questions or feedback.</a:t>
            </a:r>
            <a:endParaRPr lang="en-US" sz="1500" dirty="0"/>
          </a:p>
          <a:p>
            <a:pPr marL="173355" indent="-173355" algn="l">
              <a:spcAft>
                <a:spcPts val="800"/>
              </a:spcAft>
              <a:buClr>
                <a:srgbClr val="213163"/>
              </a:buClr>
              <a:buFont typeface="Arial" panose="020B0604020202020204" pitchFamily="34" charset="0"/>
              <a:buChar char="•"/>
            </a:pPr>
            <a:endParaRPr lang="en-US" sz="1500" b="0" i="0" dirty="0">
              <a:solidFill>
                <a:srgbClr val="0000FF"/>
              </a:solidFill>
              <a:effectLst/>
            </a:endParaRPr>
          </a:p>
        </p:txBody>
      </p:sp>
      <p:sp>
        <p:nvSpPr>
          <p:cNvPr id="7" name="Google Shape;61;g5fab984687_2_0">
            <a:extLst>
              <a:ext uri="{FF2B5EF4-FFF2-40B4-BE49-F238E27FC236}">
                <a16:creationId xmlns:a16="http://schemas.microsoft.com/office/drawing/2014/main" xmlns="" id="{A7A03A39-BA45-DE51-2252-69EFA1EBDD4D}"/>
              </a:ext>
            </a:extLst>
          </p:cNvPr>
          <p:cNvSpPr txBox="1">
            <a:spLocks/>
          </p:cNvSpPr>
          <p:nvPr/>
        </p:nvSpPr>
        <p:spPr>
          <a:xfrm>
            <a:off x="134935" y="574406"/>
            <a:ext cx="4437065" cy="4959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US" sz="1600" b="1" dirty="0" err="1">
                <a:solidFill>
                  <a:srgbClr val="213163"/>
                </a:solidFill>
                <a:latin typeface="+mn-lt"/>
              </a:rPr>
              <a:t>Conclution</a:t>
            </a:r>
          </a:p>
          <a:p>
            <a:pPr>
              <a:buSzPts val="2800"/>
            </a:pPr>
            <a:endParaRPr lang="en-US" sz="1600" b="1" dirty="0">
              <a:solidFill>
                <a:srgbClr val="213163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4809511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62;g5fab984687_2_0">
            <a:extLst>
              <a:ext uri="{FF2B5EF4-FFF2-40B4-BE49-F238E27FC236}">
                <a16:creationId xmlns:a16="http://schemas.microsoft.com/office/drawing/2014/main" xmlns="" id="{AE76DA37-EEF4-E854-985B-BBFC06857B90}"/>
              </a:ext>
            </a:extLst>
          </p:cNvPr>
          <p:cNvSpPr txBox="1">
            <a:spLocks/>
          </p:cNvSpPr>
          <p:nvPr/>
        </p:nvSpPr>
        <p:spPr>
          <a:xfrm>
            <a:off x="3161462" y="2041411"/>
            <a:ext cx="2821075" cy="530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Bef>
                <a:spcPts val="600"/>
              </a:spcBef>
            </a:pPr>
            <a:r>
              <a:rPr lang="en-US" sz="3000" b="1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xmlns="" val="18823782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fab984687_2_0"/>
          <p:cNvSpPr txBox="1">
            <a:spLocks noGrp="1"/>
          </p:cNvSpPr>
          <p:nvPr>
            <p:ph type="title" idx="4294967295"/>
          </p:nvPr>
        </p:nvSpPr>
        <p:spPr>
          <a:xfrm>
            <a:off x="126467" y="566209"/>
            <a:ext cx="4445533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1600" b="1" dirty="0">
                <a:solidFill>
                  <a:srgbClr val="213163"/>
                </a:solidFill>
              </a:rPr>
              <a:t>Course Outline</a:t>
            </a:r>
          </a:p>
        </p:txBody>
      </p:sp>
      <p:sp>
        <p:nvSpPr>
          <p:cNvPr id="62" name="Google Shape;62;g5fab984687_2_0"/>
          <p:cNvSpPr txBox="1">
            <a:spLocks noGrp="1"/>
          </p:cNvSpPr>
          <p:nvPr>
            <p:ph type="body" idx="4294967295"/>
          </p:nvPr>
        </p:nvSpPr>
        <p:spPr>
          <a:xfrm>
            <a:off x="126468" y="1054419"/>
            <a:ext cx="4594388" cy="3046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73355" indent="-173355">
              <a:spcAft>
                <a:spcPts val="800"/>
              </a:spcAft>
              <a:buClr>
                <a:srgbClr val="213163"/>
              </a:buClr>
              <a:buFont typeface="Arial" panose="020B0604020202020204" pitchFamily="34" charset="0"/>
              <a:buChar char="•"/>
            </a:pPr>
            <a:r>
              <a:rPr lang="en-US" dirty="0"/>
              <a:t>Abstract</a:t>
            </a:r>
          </a:p>
          <a:p>
            <a:pPr marL="173355" indent="-173355">
              <a:spcAft>
                <a:spcPts val="800"/>
              </a:spcAft>
              <a:buClr>
                <a:srgbClr val="213163"/>
              </a:buClr>
              <a:buFont typeface="Arial" panose="020B0604020202020204" pitchFamily="34" charset="0"/>
              <a:buChar char="•"/>
            </a:pPr>
            <a:r>
              <a:rPr lang="en-US" dirty="0"/>
              <a:t>Problem Statement</a:t>
            </a:r>
          </a:p>
          <a:p>
            <a:pPr marL="173355" indent="-173355">
              <a:spcAft>
                <a:spcPts val="800"/>
              </a:spcAft>
              <a:buClr>
                <a:srgbClr val="213163"/>
              </a:buClr>
              <a:buFont typeface="Arial" panose="020B0604020202020204" pitchFamily="34" charset="0"/>
              <a:buChar char="•"/>
            </a:pPr>
            <a:r>
              <a:rPr lang="en-US" dirty="0"/>
              <a:t>Project Overview</a:t>
            </a:r>
          </a:p>
          <a:p>
            <a:pPr marL="173355" indent="-173355">
              <a:spcAft>
                <a:spcPts val="800"/>
              </a:spcAft>
              <a:buClr>
                <a:srgbClr val="213163"/>
              </a:buClr>
              <a:buFont typeface="Arial" panose="020B0604020202020204" pitchFamily="34" charset="0"/>
              <a:buChar char="•"/>
            </a:pPr>
            <a:r>
              <a:rPr lang="en-US" dirty="0"/>
              <a:t>Proposed Solution </a:t>
            </a:r>
          </a:p>
          <a:p>
            <a:pPr marL="173355" indent="-173355">
              <a:spcAft>
                <a:spcPts val="800"/>
              </a:spcAft>
              <a:buClr>
                <a:srgbClr val="213163"/>
              </a:buClr>
              <a:buFont typeface="Arial" panose="020B0604020202020204" pitchFamily="34" charset="0"/>
              <a:buChar char="•"/>
            </a:pPr>
            <a:r>
              <a:rPr lang="en-US" dirty="0"/>
              <a:t>Technology used</a:t>
            </a:r>
          </a:p>
          <a:p>
            <a:pPr marL="173355" indent="-173355">
              <a:spcAft>
                <a:spcPts val="800"/>
              </a:spcAft>
              <a:buClr>
                <a:srgbClr val="213163"/>
              </a:buClr>
              <a:buFont typeface="Arial" panose="020B0604020202020204" pitchFamily="34" charset="0"/>
              <a:buChar char="•"/>
            </a:pPr>
            <a:r>
              <a:rPr lang="en-US" dirty="0"/>
              <a:t>Modelling &amp; Results</a:t>
            </a:r>
          </a:p>
          <a:p>
            <a:pPr marL="173355" indent="-173355">
              <a:spcAft>
                <a:spcPts val="800"/>
              </a:spcAft>
              <a:buClr>
                <a:srgbClr val="213163"/>
              </a:buClr>
              <a:buFont typeface="Arial" panose="020B0604020202020204" pitchFamily="34" charset="0"/>
              <a:buChar char="•"/>
            </a:pPr>
            <a:r>
              <a:rPr lang="en-US" dirty="0"/>
              <a:t>Future enhancements </a:t>
            </a:r>
          </a:p>
          <a:p>
            <a:pPr marL="173355" indent="-173355">
              <a:spcAft>
                <a:spcPts val="800"/>
              </a:spcAft>
              <a:buClr>
                <a:srgbClr val="213163"/>
              </a:buClr>
              <a:buFont typeface="Arial" panose="020B0604020202020204" pitchFamily="34" charset="0"/>
              <a:buChar char="•"/>
            </a:pPr>
            <a:r>
              <a:rPr lang="en-US" err="1"/>
              <a:t>Conclution</a:t>
            </a:r>
            <a:endParaRPr lang="en-US" dirty="0" err="1"/>
          </a:p>
          <a:p>
            <a:pPr marL="173355" indent="-173355">
              <a:spcAft>
                <a:spcPts val="800"/>
              </a:spcAft>
              <a:buClr>
                <a:srgbClr val="213163"/>
              </a:buClr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FE6ACA23-A691-BBFF-54D8-448548EFD8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3790" y="1047750"/>
            <a:ext cx="3194940" cy="319494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xmlns="" val="8570683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5fab984687_2_0"/>
          <p:cNvSpPr txBox="1">
            <a:spLocks noGrp="1"/>
          </p:cNvSpPr>
          <p:nvPr>
            <p:ph type="body" idx="4294967295"/>
          </p:nvPr>
        </p:nvSpPr>
        <p:spPr>
          <a:xfrm>
            <a:off x="185737" y="871539"/>
            <a:ext cx="5168858" cy="2019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600"/>
              </a:spcBef>
            </a:pPr>
            <a:endParaRPr lang="en-US" dirty="0"/>
          </a:p>
          <a:p>
            <a:pPr>
              <a:spcBef>
                <a:spcPts val="600"/>
              </a:spcBef>
            </a:pPr>
            <a:endParaRPr lang="en-US" dirty="0"/>
          </a:p>
          <a:p>
            <a:pPr>
              <a:spcBef>
                <a:spcPts val="600"/>
              </a:spcBef>
            </a:pP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B6E6F345-B602-EC4B-B8B2-B4CAA1DC1D46}"/>
              </a:ext>
            </a:extLst>
          </p:cNvPr>
          <p:cNvSpPr txBox="1"/>
          <p:nvPr/>
        </p:nvSpPr>
        <p:spPr>
          <a:xfrm>
            <a:off x="178067" y="1070621"/>
            <a:ext cx="4393933" cy="255454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 algn="just">
              <a:spcAft>
                <a:spcPts val="800"/>
              </a:spcAft>
              <a:buChar char="•"/>
            </a:pPr>
            <a:r>
              <a:rPr lang="en-US" sz="1600" dirty="0">
                <a:solidFill>
                  <a:srgbClr val="0D0D0D"/>
                </a:solidFill>
              </a:rPr>
              <a:t>Our voting web application provides users with a platform to pose questions and gather opinions through a simple and efficient voting process. Users can submit questions along with three options, and fellow users can cast their votes. This project aims to facilitate democratic decision-making in various contexts, ranging from casual opinion polls to more serious matters.</a:t>
            </a:r>
            <a:endParaRPr lang="en-US" sz="1600"/>
          </a:p>
        </p:txBody>
      </p:sp>
      <p:sp>
        <p:nvSpPr>
          <p:cNvPr id="7" name="Google Shape;61;g5fab984687_2_0">
            <a:extLst>
              <a:ext uri="{FF2B5EF4-FFF2-40B4-BE49-F238E27FC236}">
                <a16:creationId xmlns:a16="http://schemas.microsoft.com/office/drawing/2014/main" xmlns="" id="{A7A03A39-BA45-DE51-2252-69EFA1EBDD4D}"/>
              </a:ext>
            </a:extLst>
          </p:cNvPr>
          <p:cNvSpPr txBox="1">
            <a:spLocks/>
          </p:cNvSpPr>
          <p:nvPr/>
        </p:nvSpPr>
        <p:spPr>
          <a:xfrm>
            <a:off x="134935" y="574406"/>
            <a:ext cx="4437065" cy="4959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US" sz="1600" b="1" dirty="0">
                <a:solidFill>
                  <a:srgbClr val="213163"/>
                </a:solidFill>
                <a:latin typeface="+mn-lt"/>
              </a:rPr>
              <a:t>Abstract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04E526CE-9EDA-9855-A718-7E9F0DCA759E}"/>
              </a:ext>
            </a:extLst>
          </p:cNvPr>
          <p:cNvGrpSpPr/>
          <p:nvPr/>
        </p:nvGrpSpPr>
        <p:grpSpPr>
          <a:xfrm>
            <a:off x="4879857" y="950917"/>
            <a:ext cx="3986766" cy="3986766"/>
            <a:chOff x="5001834" y="864388"/>
            <a:chExt cx="3986766" cy="3986766"/>
          </a:xfrm>
        </p:grpSpPr>
        <p:pic>
          <p:nvPicPr>
            <p:cNvPr id="8" name="Picture 7" descr="A screenshot of a device&#10;&#10;Description automatically generated">
              <a:extLst>
                <a:ext uri="{FF2B5EF4-FFF2-40B4-BE49-F238E27FC236}">
                  <a16:creationId xmlns:a16="http://schemas.microsoft.com/office/drawing/2014/main" xmlns="" id="{9E5893E1-B894-EA83-246C-0776C3A7B4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01834" y="864388"/>
              <a:ext cx="3986766" cy="3986766"/>
            </a:xfrm>
            <a:prstGeom prst="rect">
              <a:avLst/>
            </a:prstGeom>
          </p:spPr>
        </p:pic>
        <p:pic>
          <p:nvPicPr>
            <p:cNvPr id="9" name="Picture 8" descr="Businessman fist on chin">
              <a:extLst>
                <a:ext uri="{FF2B5EF4-FFF2-40B4-BE49-F238E27FC236}">
                  <a16:creationId xmlns:a16="http://schemas.microsoft.com/office/drawing/2014/main" xmlns="" id="{EB5C4C72-E6C0-61C6-AA0A-7DCBB4DACB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62888"/>
            <a:stretch/>
          </p:blipFill>
          <p:spPr>
            <a:xfrm flipH="1">
              <a:off x="6478945" y="2680677"/>
              <a:ext cx="1647824" cy="20163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xmlns="" val="42289848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5fab984687_2_0"/>
          <p:cNvSpPr txBox="1">
            <a:spLocks noGrp="1"/>
          </p:cNvSpPr>
          <p:nvPr>
            <p:ph type="body" idx="4294967295"/>
          </p:nvPr>
        </p:nvSpPr>
        <p:spPr>
          <a:xfrm>
            <a:off x="185737" y="871539"/>
            <a:ext cx="5168858" cy="2019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600"/>
              </a:spcBef>
            </a:pPr>
            <a:endParaRPr lang="en-US" dirty="0"/>
          </a:p>
          <a:p>
            <a:pPr>
              <a:spcBef>
                <a:spcPts val="600"/>
              </a:spcBef>
            </a:pPr>
            <a:endParaRPr lang="en-US" dirty="0"/>
          </a:p>
          <a:p>
            <a:pPr>
              <a:spcBef>
                <a:spcPts val="600"/>
              </a:spcBef>
            </a:pP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B6E6F345-B602-EC4B-B8B2-B4CAA1DC1D46}"/>
              </a:ext>
            </a:extLst>
          </p:cNvPr>
          <p:cNvSpPr txBox="1"/>
          <p:nvPr/>
        </p:nvSpPr>
        <p:spPr>
          <a:xfrm>
            <a:off x="134935" y="1059838"/>
            <a:ext cx="4437065" cy="255454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buChar char="•"/>
            </a:pPr>
            <a:r>
              <a:rPr lang="en-US" sz="1600" dirty="0">
                <a:solidFill>
                  <a:srgbClr val="0D0D0D"/>
                </a:solidFill>
              </a:rPr>
              <a:t>Traditional methods of gathering opinions and conducting polls can be cumbersome and time-consuming. There's often a lack of efficient platforms for users to engage in democratic decision-making processes.</a:t>
            </a:r>
            <a:endParaRPr lang="en-US" sz="1600" dirty="0"/>
          </a:p>
          <a:p>
            <a:endParaRPr lang="en-US" sz="1600"/>
          </a:p>
          <a:p>
            <a:pPr marL="285750" indent="-285750">
              <a:buChar char="•"/>
            </a:pPr>
            <a:r>
              <a:rPr lang="en-US" sz="1600" dirty="0">
                <a:solidFill>
                  <a:srgbClr val="0D0D0D"/>
                </a:solidFill>
              </a:rPr>
              <a:t>Our goal is to address these limitations by developing a user-friendly voting web application.</a:t>
            </a:r>
            <a:r>
              <a:rPr lang="en-US" sz="1600" dirty="0"/>
              <a:t/>
            </a:r>
            <a:br>
              <a:rPr lang="en-US" sz="1600" dirty="0"/>
            </a:br>
            <a:endParaRPr lang="en-US" sz="1600"/>
          </a:p>
        </p:txBody>
      </p:sp>
      <p:sp>
        <p:nvSpPr>
          <p:cNvPr id="7" name="Google Shape;61;g5fab984687_2_0">
            <a:extLst>
              <a:ext uri="{FF2B5EF4-FFF2-40B4-BE49-F238E27FC236}">
                <a16:creationId xmlns:a16="http://schemas.microsoft.com/office/drawing/2014/main" xmlns="" id="{A7A03A39-BA45-DE51-2252-69EFA1EBDD4D}"/>
              </a:ext>
            </a:extLst>
          </p:cNvPr>
          <p:cNvSpPr txBox="1">
            <a:spLocks/>
          </p:cNvSpPr>
          <p:nvPr/>
        </p:nvSpPr>
        <p:spPr>
          <a:xfrm>
            <a:off x="134935" y="574406"/>
            <a:ext cx="4437065" cy="4959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US" sz="1600" b="1" dirty="0">
                <a:solidFill>
                  <a:srgbClr val="213163"/>
                </a:solidFill>
                <a:latin typeface="+mn-lt"/>
              </a:rPr>
              <a:t>Problem Statement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xmlns="" id="{14F5ABAD-A8DA-A8DF-F8C4-C14C82B99951}"/>
              </a:ext>
            </a:extLst>
          </p:cNvPr>
          <p:cNvGrpSpPr/>
          <p:nvPr/>
        </p:nvGrpSpPr>
        <p:grpSpPr>
          <a:xfrm>
            <a:off x="4914899" y="1006304"/>
            <a:ext cx="3774125" cy="3130892"/>
            <a:chOff x="4578211" y="760307"/>
            <a:chExt cx="4510006" cy="3741355"/>
          </a:xfrm>
        </p:grpSpPr>
        <p:pic>
          <p:nvPicPr>
            <p:cNvPr id="13" name="Picture 12" descr="A purple question mark with gears&#10;&#10;Description automatically generated">
              <a:extLst>
                <a:ext uri="{FF2B5EF4-FFF2-40B4-BE49-F238E27FC236}">
                  <a16:creationId xmlns:a16="http://schemas.microsoft.com/office/drawing/2014/main" xmlns="" id="{FCD19DDD-24D1-9DFA-7326-7D3292B3EA2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1111" t="10028" r="10940" b="11567"/>
            <a:stretch/>
          </p:blipFill>
          <p:spPr>
            <a:xfrm>
              <a:off x="5486396" y="760307"/>
              <a:ext cx="3601821" cy="3622886"/>
            </a:xfrm>
            <a:prstGeom prst="rect">
              <a:avLst/>
            </a:prstGeom>
          </p:spPr>
        </p:pic>
        <p:pic>
          <p:nvPicPr>
            <p:cNvPr id="14" name="Picture 13" descr="Businessman with clipboard">
              <a:extLst>
                <a:ext uri="{FF2B5EF4-FFF2-40B4-BE49-F238E27FC236}">
                  <a16:creationId xmlns:a16="http://schemas.microsoft.com/office/drawing/2014/main" xmlns="" id="{CED06BA5-A255-EDB0-B2B5-9929866E31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60168"/>
            <a:stretch/>
          </p:blipFill>
          <p:spPr>
            <a:xfrm>
              <a:off x="4578211" y="2188308"/>
              <a:ext cx="2340981" cy="23133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xmlns="" val="6337141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B6E6F345-B602-EC4B-B8B2-B4CAA1DC1D46}"/>
              </a:ext>
            </a:extLst>
          </p:cNvPr>
          <p:cNvSpPr txBox="1"/>
          <p:nvPr/>
        </p:nvSpPr>
        <p:spPr>
          <a:xfrm>
            <a:off x="134935" y="1059838"/>
            <a:ext cx="8589965" cy="150810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buChar char="•"/>
            </a:pPr>
            <a:r>
              <a:rPr lang="en-US" sz="1600" dirty="0">
                <a:solidFill>
                  <a:srgbClr val="0D0D0D"/>
                </a:solidFill>
              </a:rPr>
              <a:t>Our voting app allows users to create questions with three options and enables other users to cast their votes. The platform provides a seamless experience for both posing questions and participating in the voting process. It's designed to be intuitive, engaging, and accessible to a wide range of users.</a:t>
            </a:r>
            <a:endParaRPr lang="en-US" sz="1600"/>
          </a:p>
          <a:p>
            <a:pPr>
              <a:spcAft>
                <a:spcPts val="800"/>
              </a:spcAft>
            </a:pP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7" name="Google Shape;61;g5fab984687_2_0">
            <a:extLst>
              <a:ext uri="{FF2B5EF4-FFF2-40B4-BE49-F238E27FC236}">
                <a16:creationId xmlns:a16="http://schemas.microsoft.com/office/drawing/2014/main" xmlns="" id="{A7A03A39-BA45-DE51-2252-69EFA1EBDD4D}"/>
              </a:ext>
            </a:extLst>
          </p:cNvPr>
          <p:cNvSpPr txBox="1">
            <a:spLocks/>
          </p:cNvSpPr>
          <p:nvPr/>
        </p:nvSpPr>
        <p:spPr>
          <a:xfrm>
            <a:off x="134935" y="574406"/>
            <a:ext cx="4437065" cy="4959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US" sz="1600" b="1" dirty="0">
                <a:solidFill>
                  <a:srgbClr val="213163"/>
                </a:solidFill>
                <a:latin typeface="+mn-lt"/>
              </a:rPr>
              <a:t>Project Overview</a:t>
            </a:r>
          </a:p>
        </p:txBody>
      </p:sp>
      <p:pic>
        <p:nvPicPr>
          <p:cNvPr id="2" name="Graphic 1" descr="Presentation with checklist with solid fill">
            <a:extLst>
              <a:ext uri="{FF2B5EF4-FFF2-40B4-BE49-F238E27FC236}">
                <a16:creationId xmlns:a16="http://schemas.microsoft.com/office/drawing/2014/main" xmlns="" id="{8A7E7372-02E7-C82A-33D7-3493BBA3A60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 l="7515" t="10396" r="9870" b="8883"/>
          <a:stretch/>
        </p:blipFill>
        <p:spPr>
          <a:xfrm>
            <a:off x="3094566" y="2075343"/>
            <a:ext cx="2954867" cy="2887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2427330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5fab984687_2_0"/>
          <p:cNvSpPr txBox="1">
            <a:spLocks noGrp="1"/>
          </p:cNvSpPr>
          <p:nvPr>
            <p:ph type="body" idx="4294967295"/>
          </p:nvPr>
        </p:nvSpPr>
        <p:spPr>
          <a:xfrm>
            <a:off x="185737" y="871539"/>
            <a:ext cx="5168858" cy="2019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600"/>
              </a:spcBef>
            </a:pPr>
            <a:endParaRPr lang="en-US" dirty="0"/>
          </a:p>
          <a:p>
            <a:pPr>
              <a:spcBef>
                <a:spcPts val="600"/>
              </a:spcBef>
            </a:pPr>
            <a:endParaRPr lang="en-US" dirty="0"/>
          </a:p>
          <a:p>
            <a:pPr>
              <a:spcBef>
                <a:spcPts val="600"/>
              </a:spcBef>
            </a:pP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B6E6F345-B602-EC4B-B8B2-B4CAA1DC1D46}"/>
              </a:ext>
            </a:extLst>
          </p:cNvPr>
          <p:cNvSpPr txBox="1"/>
          <p:nvPr/>
        </p:nvSpPr>
        <p:spPr>
          <a:xfrm>
            <a:off x="134935" y="1059838"/>
            <a:ext cx="8650925" cy="1538883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fontAlgn="base">
              <a:buClr>
                <a:srgbClr val="213163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D0D0D"/>
                </a:solidFill>
              </a:rPr>
              <a:t>Explain how the voting app addresses the identified problems.</a:t>
            </a:r>
            <a:endParaRPr lang="en-US" sz="200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D0D0D"/>
                </a:solidFill>
              </a:rPr>
              <a:t>Discuss the features and functionalities that make the app an effective solution.</a:t>
            </a:r>
            <a:endParaRPr lang="en-US" sz="200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D0D0D"/>
                </a:solidFill>
              </a:rPr>
              <a:t>Highlight any innovative or unique aspects of the proposed solution.</a:t>
            </a:r>
            <a:endParaRPr lang="en-US" sz="2000"/>
          </a:p>
          <a:p>
            <a:pPr marL="173355" indent="-173355" algn="l">
              <a:spcAft>
                <a:spcPts val="800"/>
              </a:spcAft>
              <a:buClr>
                <a:srgbClr val="213163"/>
              </a:buClr>
              <a:buFont typeface="Arial" panose="020B0604020202020204" pitchFamily="34" charset="0"/>
              <a:buChar char="•"/>
            </a:pPr>
            <a:endParaRPr lang="en-US" i="0" dirty="0">
              <a:solidFill>
                <a:srgbClr val="000000"/>
              </a:solidFill>
              <a:effectLst/>
            </a:endParaRPr>
          </a:p>
        </p:txBody>
      </p:sp>
      <p:sp>
        <p:nvSpPr>
          <p:cNvPr id="7" name="Google Shape;61;g5fab984687_2_0">
            <a:extLst>
              <a:ext uri="{FF2B5EF4-FFF2-40B4-BE49-F238E27FC236}">
                <a16:creationId xmlns:a16="http://schemas.microsoft.com/office/drawing/2014/main" xmlns="" id="{A7A03A39-BA45-DE51-2252-69EFA1EBDD4D}"/>
              </a:ext>
            </a:extLst>
          </p:cNvPr>
          <p:cNvSpPr txBox="1">
            <a:spLocks/>
          </p:cNvSpPr>
          <p:nvPr/>
        </p:nvSpPr>
        <p:spPr>
          <a:xfrm>
            <a:off x="134935" y="574406"/>
            <a:ext cx="4437065" cy="4854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US" sz="1600" b="1" dirty="0">
                <a:solidFill>
                  <a:srgbClr val="213163"/>
                </a:solidFill>
                <a:latin typeface="+mn-lt"/>
              </a:rPr>
              <a:t>Proposed Solution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EA4B871A-A451-AA35-F02E-4525E153968D}"/>
              </a:ext>
            </a:extLst>
          </p:cNvPr>
          <p:cNvGrpSpPr/>
          <p:nvPr/>
        </p:nvGrpSpPr>
        <p:grpSpPr>
          <a:xfrm>
            <a:off x="2536422" y="2568156"/>
            <a:ext cx="3422806" cy="2277722"/>
            <a:chOff x="5264526" y="1047750"/>
            <a:chExt cx="3422806" cy="2277722"/>
          </a:xfrm>
        </p:grpSpPr>
        <p:pic>
          <p:nvPicPr>
            <p:cNvPr id="4" name="Picture 3" descr="How to Write the Perfect Web Design Proposal - Bidsketch">
              <a:extLst>
                <a:ext uri="{FF2B5EF4-FFF2-40B4-BE49-F238E27FC236}">
                  <a16:creationId xmlns:a16="http://schemas.microsoft.com/office/drawing/2014/main" xmlns="" id="{B4B5C301-F6A3-621F-01C5-1E3138ED5F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64526" y="1047750"/>
              <a:ext cx="3422806" cy="22777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xmlns="" id="{87CF4CCF-4508-C5B8-888E-A00EAFB28F43}"/>
                </a:ext>
              </a:extLst>
            </p:cNvPr>
            <p:cNvCxnSpPr/>
            <p:nvPr/>
          </p:nvCxnSpPr>
          <p:spPr>
            <a:xfrm>
              <a:off x="5264526" y="1310640"/>
              <a:ext cx="0" cy="17678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xmlns="" id="{513348EB-5D34-68E2-8CB1-10E23365BC55}"/>
                </a:ext>
              </a:extLst>
            </p:cNvPr>
            <p:cNvCxnSpPr/>
            <p:nvPr/>
          </p:nvCxnSpPr>
          <p:spPr>
            <a:xfrm>
              <a:off x="8687332" y="1310640"/>
              <a:ext cx="0" cy="17678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xmlns="" val="31747103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1;g5fab984687_2_0">
            <a:extLst>
              <a:ext uri="{FF2B5EF4-FFF2-40B4-BE49-F238E27FC236}">
                <a16:creationId xmlns:a16="http://schemas.microsoft.com/office/drawing/2014/main" xmlns="" id="{8D66D476-62A2-1223-50DE-D356C5F99B3C}"/>
              </a:ext>
            </a:extLst>
          </p:cNvPr>
          <p:cNvSpPr txBox="1">
            <a:spLocks/>
          </p:cNvSpPr>
          <p:nvPr/>
        </p:nvSpPr>
        <p:spPr>
          <a:xfrm>
            <a:off x="123208" y="573002"/>
            <a:ext cx="4448791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US" sz="1600" b="1" dirty="0">
                <a:solidFill>
                  <a:srgbClr val="213163"/>
                </a:solidFill>
              </a:rPr>
              <a:t>Technology Used</a:t>
            </a:r>
          </a:p>
        </p:txBody>
      </p:sp>
      <p:sp>
        <p:nvSpPr>
          <p:cNvPr id="3" name="Google Shape;62;g5fab984687_2_0">
            <a:extLst>
              <a:ext uri="{FF2B5EF4-FFF2-40B4-BE49-F238E27FC236}">
                <a16:creationId xmlns:a16="http://schemas.microsoft.com/office/drawing/2014/main" xmlns="" id="{AE76DA37-EEF4-E854-985B-BBFC06857B90}"/>
              </a:ext>
            </a:extLst>
          </p:cNvPr>
          <p:cNvSpPr txBox="1">
            <a:spLocks/>
          </p:cNvSpPr>
          <p:nvPr/>
        </p:nvSpPr>
        <p:spPr>
          <a:xfrm>
            <a:off x="131822" y="1071994"/>
            <a:ext cx="4440179" cy="4083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spcAft>
                <a:spcPts val="800"/>
              </a:spcAft>
              <a:buClr>
                <a:srgbClr val="213163"/>
              </a:buClr>
              <a:buChar char="•"/>
            </a:pPr>
            <a:r>
              <a:rPr lang="en-US" sz="1600" dirty="0">
                <a:solidFill>
                  <a:srgbClr val="0D0D0D"/>
                </a:solidFill>
              </a:rPr>
              <a:t>Our voting app is built using modern web development technologies such as HTML, CSS, JavaScript, and a backend framework like Node.js. We utilize a database system such as MongoDB to store user-generated content securely.</a:t>
            </a:r>
            <a:endParaRPr lang="en-US"/>
          </a:p>
          <a:p>
            <a:pPr marL="285750" indent="-285750">
              <a:buClr>
                <a:srgbClr val="213163"/>
              </a:buClr>
              <a:buChar char="•"/>
            </a:pPr>
            <a:r>
              <a:rPr lang="en-US" sz="1600" dirty="0">
                <a:solidFill>
                  <a:srgbClr val="0D0D0D"/>
                </a:solidFill>
              </a:rPr>
              <a:t>List the technologies and tools used in developing the voting app.</a:t>
            </a:r>
          </a:p>
          <a:p>
            <a:pPr>
              <a:buClr>
                <a:srgbClr val="213163"/>
              </a:buClr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D0D0D"/>
              </a:solidFill>
            </a:endParaRPr>
          </a:p>
          <a:p>
            <a:pPr marL="285750" indent="-285750">
              <a:buChar char="•"/>
            </a:pPr>
            <a:r>
              <a:rPr lang="en-US" sz="1600" dirty="0">
                <a:solidFill>
                  <a:srgbClr val="0D0D0D"/>
                </a:solidFill>
              </a:rPr>
              <a:t>Briefly explain why each technology was chosen and its role in the project.</a:t>
            </a:r>
            <a:endParaRPr lang="en-US" sz="1600" dirty="0"/>
          </a:p>
          <a:p>
            <a:pPr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D0D0D"/>
              </a:solidFill>
            </a:endParaRPr>
          </a:p>
          <a:p>
            <a:pPr marL="285750" indent="-285750">
              <a:buChar char="•"/>
            </a:pPr>
            <a:r>
              <a:rPr lang="en-US" sz="1600" dirty="0">
                <a:solidFill>
                  <a:srgbClr val="0D0D0D"/>
                </a:solidFill>
              </a:rPr>
              <a:t>Mention any frameworks or libraries utilized for development.</a:t>
            </a:r>
            <a:endParaRPr lang="en-US" sz="1600" dirty="0"/>
          </a:p>
          <a:p>
            <a:pPr marL="173355" indent="-173355">
              <a:spcAft>
                <a:spcPts val="800"/>
              </a:spcAft>
              <a:buClr>
                <a:srgbClr val="213163"/>
              </a:buClr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D0D0D"/>
              </a:solidFill>
            </a:endParaRPr>
          </a:p>
        </p:txBody>
      </p:sp>
      <p:pic>
        <p:nvPicPr>
          <p:cNvPr id="4" name="Picture 3" descr="Contentful | Technologies | Getting ...">
            <a:extLst>
              <a:ext uri="{FF2B5EF4-FFF2-40B4-BE49-F238E27FC236}">
                <a16:creationId xmlns:a16="http://schemas.microsoft.com/office/drawing/2014/main" xmlns="" id="{91BBE5C9-3A6D-CD8A-F264-3DFF667274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5542" y="1071563"/>
            <a:ext cx="3286483" cy="2957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5984228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1;g5fab984687_2_0">
            <a:extLst>
              <a:ext uri="{FF2B5EF4-FFF2-40B4-BE49-F238E27FC236}">
                <a16:creationId xmlns:a16="http://schemas.microsoft.com/office/drawing/2014/main" xmlns="" id="{8D66D476-62A2-1223-50DE-D356C5F99B3C}"/>
              </a:ext>
            </a:extLst>
          </p:cNvPr>
          <p:cNvSpPr txBox="1">
            <a:spLocks/>
          </p:cNvSpPr>
          <p:nvPr/>
        </p:nvSpPr>
        <p:spPr>
          <a:xfrm>
            <a:off x="123208" y="573002"/>
            <a:ext cx="4448792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US" sz="1600" b="1" dirty="0">
                <a:solidFill>
                  <a:srgbClr val="213163"/>
                </a:solidFill>
              </a:rPr>
              <a:t>Modelling &amp; Results</a:t>
            </a:r>
          </a:p>
          <a:p>
            <a:pPr>
              <a:buSzPts val="2800"/>
            </a:pPr>
            <a:endParaRPr lang="en-US" sz="1600" b="1" dirty="0">
              <a:solidFill>
                <a:srgbClr val="213163"/>
              </a:solidFill>
            </a:endParaRPr>
          </a:p>
        </p:txBody>
      </p:sp>
      <p:pic>
        <p:nvPicPr>
          <p:cNvPr id="3" name="Picture 2" descr="Online Voting System in C - GeeksforGeeks">
            <a:extLst>
              <a:ext uri="{FF2B5EF4-FFF2-40B4-BE49-F238E27FC236}">
                <a16:creationId xmlns:a16="http://schemas.microsoft.com/office/drawing/2014/main" xmlns="" id="{EABA117C-9D71-5802-C8CF-186F54D265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8441" y="2256616"/>
            <a:ext cx="5217902" cy="264669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83B363D1-2BCD-0532-469B-FEB15331CF43}"/>
              </a:ext>
            </a:extLst>
          </p:cNvPr>
          <p:cNvSpPr txBox="1"/>
          <p:nvPr/>
        </p:nvSpPr>
        <p:spPr>
          <a:xfrm>
            <a:off x="396816" y="1049188"/>
            <a:ext cx="8425850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buFont typeface=""/>
              <a:buChar char="•"/>
            </a:pPr>
            <a:r>
              <a:rPr lang="en-US" sz="1600" dirty="0">
                <a:solidFill>
                  <a:srgbClr val="0D0D0D"/>
                </a:solidFill>
                <a:latin typeface="Söhne"/>
              </a:rPr>
              <a:t>Describe the process of designing and modeling the voting app.</a:t>
            </a:r>
          </a:p>
          <a:p>
            <a:pPr>
              <a:buFont typeface=""/>
              <a:buChar char="•"/>
            </a:pPr>
            <a:r>
              <a:rPr lang="en-US" sz="1600" dirty="0">
                <a:solidFill>
                  <a:srgbClr val="0D0D0D"/>
                </a:solidFill>
                <a:latin typeface="Söhne"/>
              </a:rPr>
              <a:t>Present any data or statistics related to user engagement or voting patterns.</a:t>
            </a:r>
          </a:p>
          <a:p>
            <a:pPr>
              <a:buFont typeface=""/>
              <a:buChar char="•"/>
            </a:pPr>
            <a:r>
              <a:rPr lang="en-US" sz="1600" dirty="0">
                <a:solidFill>
                  <a:srgbClr val="0D0D0D"/>
                </a:solidFill>
                <a:latin typeface="Söhne"/>
              </a:rPr>
              <a:t>Highlight any successful outcomes or achievements of the project.</a:t>
            </a:r>
          </a:p>
        </p:txBody>
      </p:sp>
    </p:spTree>
    <p:extLst>
      <p:ext uri="{BB962C8B-B14F-4D97-AF65-F5344CB8AC3E}">
        <p14:creationId xmlns:p14="http://schemas.microsoft.com/office/powerpoint/2010/main" xmlns="" val="19137950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1;g5fab984687_2_0">
            <a:extLst>
              <a:ext uri="{FF2B5EF4-FFF2-40B4-BE49-F238E27FC236}">
                <a16:creationId xmlns:a16="http://schemas.microsoft.com/office/drawing/2014/main" xmlns="" id="{8D66D476-62A2-1223-50DE-D356C5F99B3C}"/>
              </a:ext>
            </a:extLst>
          </p:cNvPr>
          <p:cNvSpPr txBox="1">
            <a:spLocks/>
          </p:cNvSpPr>
          <p:nvPr/>
        </p:nvSpPr>
        <p:spPr>
          <a:xfrm>
            <a:off x="123208" y="571500"/>
            <a:ext cx="4448791" cy="4304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US" sz="1600" b="1" dirty="0">
                <a:solidFill>
                  <a:srgbClr val="213163"/>
                </a:solidFill>
              </a:rPr>
              <a:t>Future Enhancement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97392BB2-E3E1-5F46-B86D-77E75C9CD08F}"/>
              </a:ext>
            </a:extLst>
          </p:cNvPr>
          <p:cNvSpPr txBox="1"/>
          <p:nvPr/>
        </p:nvSpPr>
        <p:spPr>
          <a:xfrm>
            <a:off x="418381" y="1286415"/>
            <a:ext cx="7983747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buFont typeface=""/>
              <a:buChar char="•"/>
            </a:pPr>
            <a:r>
              <a:rPr lang="en-US" sz="1800" dirty="0">
                <a:solidFill>
                  <a:srgbClr val="0D0D0D"/>
                </a:solidFill>
                <a:latin typeface="Söhne"/>
              </a:rPr>
              <a:t>Discuss potential future developments or enhancements for the voting app.</a:t>
            </a:r>
          </a:p>
          <a:p>
            <a:pPr>
              <a:buFont typeface=""/>
              <a:buChar char="•"/>
            </a:pPr>
            <a:r>
              <a:rPr lang="en-US" sz="1800" dirty="0">
                <a:solidFill>
                  <a:srgbClr val="0D0D0D"/>
                </a:solidFill>
                <a:latin typeface="Söhne"/>
              </a:rPr>
              <a:t>Mention any planned features or functionalities that could be added in future iterations.</a:t>
            </a:r>
          </a:p>
          <a:p>
            <a:pPr>
              <a:buFont typeface=""/>
              <a:buChar char="•"/>
            </a:pPr>
            <a:r>
              <a:rPr lang="en-US" sz="1800" dirty="0">
                <a:solidFill>
                  <a:srgbClr val="0D0D0D"/>
                </a:solidFill>
                <a:latin typeface="Söhne"/>
              </a:rPr>
              <a:t>Address any feedback or suggestions for improvement received during the development process.</a:t>
            </a:r>
          </a:p>
        </p:txBody>
      </p:sp>
    </p:spTree>
    <p:extLst>
      <p:ext uri="{BB962C8B-B14F-4D97-AF65-F5344CB8AC3E}">
        <p14:creationId xmlns:p14="http://schemas.microsoft.com/office/powerpoint/2010/main" xmlns="" val="3543681876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F1872188ABCFC48BECA6C87E8AC3285" ma:contentTypeVersion="15" ma:contentTypeDescription="Create a new document." ma:contentTypeScope="" ma:versionID="7670618c03e54fbae4a17ecb2d0ed10f">
  <xsd:schema xmlns:xsd="http://www.w3.org/2001/XMLSchema" xmlns:xs="http://www.w3.org/2001/XMLSchema" xmlns:p="http://schemas.microsoft.com/office/2006/metadata/properties" xmlns:ns3="9162bd5b-4ed9-4da3-b376-05204580ba3f" xmlns:ns4="c0fa2617-96bd-425d-8578-e93563fe37c5" targetNamespace="http://schemas.microsoft.com/office/2006/metadata/properties" ma:root="true" ma:fieldsID="3d63de1c5a217044e31e0c8b260d3d71" ns3:_="" ns4:_="">
    <xsd:import namespace="9162bd5b-4ed9-4da3-b376-05204580ba3f"/>
    <xsd:import namespace="c0fa2617-96bd-425d-8578-e93563fe37c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3:MediaServiceDateTaken" minOccurs="0"/>
                <xsd:element ref="ns3:MediaLengthInSeconds" minOccurs="0"/>
                <xsd:element ref="ns3:MediaServiceLocation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162bd5b-4ed9-4da3-b376-05204580ba3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9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MediaServiceLocation" ma:index="21" nillable="true" ma:displayName="Location" ma:internalName="MediaServiceLocation" ma:readOnly="true">
      <xsd:simpleType>
        <xsd:restriction base="dms:Text"/>
      </xsd:simpleType>
    </xsd:element>
    <xsd:element name="_activity" ma:index="22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fa2617-96bd-425d-8578-e93563fe37c5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9162bd5b-4ed9-4da3-b376-05204580ba3f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D9E5D5E-A365-4A49-8140-C8CC82A61608}">
  <ds:schemaRefs>
    <ds:schemaRef ds:uri="9162bd5b-4ed9-4da3-b376-05204580ba3f"/>
    <ds:schemaRef ds:uri="c0fa2617-96bd-425d-8578-e93563fe37c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A6559A34-456E-49A1-8157-9E3D18BFAD36}">
  <ds:schemaRefs>
    <ds:schemaRef ds:uri="9162bd5b-4ed9-4da3-b376-05204580ba3f"/>
    <ds:schemaRef ds:uri="c0fa2617-96bd-425d-8578-e93563fe37c5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3706AB80-2608-47D7-8AC8-FA6BC8A9B27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520</TotalTime>
  <Words>509</Words>
  <Application>Microsoft Office PowerPoint</Application>
  <PresentationFormat>On-screen Show (16:9)</PresentationFormat>
  <Paragraphs>78</Paragraphs>
  <Slides>17</Slides>
  <Notes>17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Simple Light</vt:lpstr>
      <vt:lpstr>Slide 1</vt:lpstr>
      <vt:lpstr>Course Outline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Moinudeen Syed</dc:creator>
  <cp:lastModifiedBy>Windows User</cp:lastModifiedBy>
  <cp:revision>377</cp:revision>
  <dcterms:modified xsi:type="dcterms:W3CDTF">2024-04-11T11:34:10Z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0x0101000F1872188ABCFC48BECA6C87E8AC3285</vt:lpwstr>
  </property>
</Properties>
</file>